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54" r:id="rId1"/>
  </p:sldMasterIdLst>
  <p:notesMasterIdLst>
    <p:notesMasterId r:id="rId11"/>
  </p:notesMasterIdLst>
  <p:sldIdLst>
    <p:sldId id="256" r:id="rId2"/>
    <p:sldId id="257" r:id="rId3"/>
    <p:sldId id="264" r:id="rId4"/>
    <p:sldId id="259" r:id="rId5"/>
    <p:sldId id="260" r:id="rId6"/>
    <p:sldId id="261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B90A3-35AE-9546-B3D1-46E73A86D1A8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0977-05B6-7543-BACA-1A5B4C876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3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Admittance into corps but denied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0977-05B6-7543-BACA-1A5B4C8762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0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techniques of archaeological extraction of this period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suffered from lack of preparation and professionalism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0977-05B6-7543-BACA-1A5B4C8762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7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Journal, organized, drawings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0977-05B6-7543-BACA-1A5B4C8762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7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Amphitheater first discovered; Weber in charge physically, Alcubierre supervisor; believed to be </a:t>
            </a:r>
            <a:r>
              <a:rPr lang="en-US" dirty="0" err="1"/>
              <a:t>Civita</a:t>
            </a:r>
            <a:r>
              <a:rPr lang="en-US" dirty="0"/>
              <a:t>; sick between 1741-1745,;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interest of these excavations focused, fundamentally, on the recovery of artistic objects to be exhibited later in the royal collections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0977-05B6-7543-BACA-1A5B4C8762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22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canning recording; attempts to conserve exhibits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0977-05B6-7543-BACA-1A5B4C8762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8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Scandal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10977-05B6-7543-BACA-1A5B4C8762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6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9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1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7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93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39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0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1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92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6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5FA4525-BD24-2746-BE7C-8DC4813A2C0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760E63E-6547-B246-82C2-941E6B44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40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0" r:id="rId6"/>
    <p:sldLayoutId id="2147484561" r:id="rId7"/>
    <p:sldLayoutId id="2147484562" r:id="rId8"/>
    <p:sldLayoutId id="2147484563" r:id="rId9"/>
    <p:sldLayoutId id="2147484564" r:id="rId10"/>
    <p:sldLayoutId id="214748456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5A95-4A48-BA46-86CA-7DA7AD609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Roque </a:t>
            </a:r>
            <a:r>
              <a:rPr lang="en-US" dirty="0" err="1"/>
              <a:t>JoaquÍn</a:t>
            </a:r>
            <a:r>
              <a:rPr lang="en-US" dirty="0"/>
              <a:t> de Alcubierre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99F63-3835-7D47-85B4-1C2AA60F06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Ava Valentino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7E6F1-6684-3243-A5F7-C424FD23B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50" y="0"/>
            <a:ext cx="2698750" cy="2245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28E3B-6F17-8C4F-B416-E297622B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4612060"/>
            <a:ext cx="2698750" cy="22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3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E89B-6537-A149-B7DA-6E1E5A22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F7EC3-651A-AC45-AD07-603B56027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313" y="2518036"/>
            <a:ext cx="8332591" cy="3461967"/>
          </a:xfrm>
        </p:spPr>
        <p:txBody>
          <a:bodyPr>
            <a:noAutofit/>
          </a:bodyPr>
          <a:lstStyle/>
          <a:p>
            <a:r>
              <a:rPr lang="en-US" sz="2000" dirty="0"/>
              <a:t>Born in Zaragoza, Spain – August 16, 1702</a:t>
            </a:r>
          </a:p>
          <a:p>
            <a:endParaRPr lang="en-US" sz="2000" dirty="0"/>
          </a:p>
          <a:p>
            <a:r>
              <a:rPr lang="en-US" sz="2000" dirty="0" err="1"/>
              <a:t>Aroganese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General education</a:t>
            </a:r>
          </a:p>
          <a:p>
            <a:endParaRPr lang="en-US" sz="2000" dirty="0"/>
          </a:p>
          <a:p>
            <a:r>
              <a:rPr lang="en-US" sz="2000" dirty="0"/>
              <a:t>Ties w Count of </a:t>
            </a:r>
            <a:r>
              <a:rPr lang="en-US" sz="2000" dirty="0" err="1"/>
              <a:t>Bureta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Volunteered in army 1711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2F0AB-BE0B-0841-AED0-35A05320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864" y="3055220"/>
            <a:ext cx="3175000" cy="238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AA08E-1AC2-544D-8414-F58878F6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04" y="5442820"/>
            <a:ext cx="2703096" cy="139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D7F6B-117E-8D4D-A90F-A8F151EA6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27432"/>
            <a:ext cx="2703096" cy="139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5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7840-D408-924A-A814-73E49CE4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Military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03184-8211-9E4B-A0B1-57489A953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612" y="2793372"/>
            <a:ext cx="4818967" cy="3101982"/>
          </a:xfrm>
        </p:spPr>
        <p:txBody>
          <a:bodyPr>
            <a:normAutofit/>
          </a:bodyPr>
          <a:lstStyle/>
          <a:p>
            <a:r>
              <a:rPr lang="en-US" sz="2000" dirty="0"/>
              <a:t>Engineer – Royal Military Engineer Corps</a:t>
            </a:r>
          </a:p>
          <a:p>
            <a:endParaRPr lang="en-US" sz="2000" dirty="0"/>
          </a:p>
          <a:p>
            <a:r>
              <a:rPr lang="en-US" sz="2000" dirty="0"/>
              <a:t>Trained on the banks of the Ebro</a:t>
            </a:r>
          </a:p>
          <a:p>
            <a:endParaRPr lang="en-US" sz="2000" dirty="0"/>
          </a:p>
          <a:p>
            <a:r>
              <a:rPr lang="en-US" sz="2000" dirty="0"/>
              <a:t>1731-1733: Gerona, Barcelona, Madrid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52367-6D83-2C4A-BCA4-811E4525D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7726" y="2793372"/>
            <a:ext cx="4270247" cy="3101982"/>
          </a:xfrm>
        </p:spPr>
        <p:txBody>
          <a:bodyPr>
            <a:normAutofit/>
          </a:bodyPr>
          <a:lstStyle/>
          <a:p>
            <a:r>
              <a:rPr lang="en-US" sz="2000" dirty="0"/>
              <a:t>Promoted as Captain in 1738</a:t>
            </a:r>
          </a:p>
          <a:p>
            <a:endParaRPr lang="en-US" sz="2000" dirty="0"/>
          </a:p>
          <a:p>
            <a:r>
              <a:rPr lang="en-US" sz="2000" dirty="0"/>
              <a:t>Lieutenant-Colonel in 1750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Field Marshall in 1777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434B2-8D82-2E47-8460-C95E1A32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382" y="2673056"/>
            <a:ext cx="2197806" cy="2815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C11C2-D040-3A4E-8851-BCF353AA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24076"/>
            <a:ext cx="2703096" cy="139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EE506-2A59-9D47-A1D9-990EB36AE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04" y="5442820"/>
            <a:ext cx="2703096" cy="139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4E70-0429-244B-9D2C-56DC661F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4F06B-6437-514D-BFFD-14129DCEA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39" y="2656624"/>
            <a:ext cx="7729728" cy="4201376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Worked for King Charles of Naples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Portici, Italy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Rumors of “treasure”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1738 excavation -Theater of Herculaneum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“Trial and error” archaeology 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A86F6-9524-134E-BAA0-721EAC0A3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24076"/>
            <a:ext cx="2703096" cy="139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7166B-64A9-A647-B650-D829E7DFF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04" y="5442820"/>
            <a:ext cx="2703096" cy="139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8D076-6D30-1F42-ABE3-6BBF47E0D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215" y="2976247"/>
            <a:ext cx="3470954" cy="2469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75218-610B-A745-8BD5-1DD909F8F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36" y="2977628"/>
            <a:ext cx="3470954" cy="24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5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5BA1-20F0-A84C-A588-02AAA92C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104" y="278119"/>
            <a:ext cx="3351516" cy="569227"/>
          </a:xfrm>
        </p:spPr>
        <p:txBody>
          <a:bodyPr>
            <a:noAutofit/>
          </a:bodyPr>
          <a:lstStyle/>
          <a:p>
            <a:r>
              <a:rPr lang="en-US" dirty="0"/>
              <a:t>Herculaneum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08636-844A-9148-8073-9C8A6707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24076"/>
            <a:ext cx="2703096" cy="139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4C89F-87E0-2244-95AE-FBC5E756B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8" y="4569205"/>
            <a:ext cx="7965124" cy="1811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A3AF70-9116-E74D-8A5F-EE31A0646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85" y="1420676"/>
            <a:ext cx="3447645" cy="2585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B1320-624C-C94F-9A27-E187D73D9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007" y="1420676"/>
            <a:ext cx="3492500" cy="261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05B22-0E0D-E149-82E6-89914136F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471" y="4211818"/>
            <a:ext cx="3640704" cy="24433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275E29-AB55-AD46-BCA4-A062C5C6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9482328" y="24076"/>
            <a:ext cx="2703096" cy="139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C9A3E-4E1A-5C45-AEF2-820B94EEE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97462" y="595125"/>
            <a:ext cx="3190500" cy="4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57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F152-6AA0-A841-BE85-4F09E9D1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038" y="178619"/>
            <a:ext cx="2024420" cy="64078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Pompeii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79C8-4683-E741-9CF0-E42E156E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24076"/>
            <a:ext cx="2703096" cy="139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AAECF-7DF8-7745-8776-8EC532E82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9482328" y="24076"/>
            <a:ext cx="2703096" cy="139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DCB4F-C309-364F-BF73-528F839FE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67" y="722152"/>
            <a:ext cx="4445000" cy="255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0FADA-C7EA-9D4F-9FD8-2232968E2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539" y="2157892"/>
            <a:ext cx="3049664" cy="4574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74C10-34AF-5B4E-BCC9-DD050DDED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67" y="3597755"/>
            <a:ext cx="4177140" cy="2797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F89B4-6EDC-9748-8C27-3004158F5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502" y="4558227"/>
            <a:ext cx="3269414" cy="2174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B8A033-F75D-124B-BF73-8EC2C2690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33386" y="646382"/>
            <a:ext cx="3338235" cy="4018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021A18-5D13-7E42-B298-A17568375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9400" y="499010"/>
            <a:ext cx="2439910" cy="155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7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BAB03-B41E-D341-82E7-A23C69E0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DFF9-D45B-0E44-A155-4C402228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862" y="2650076"/>
            <a:ext cx="7729728" cy="3101983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Catalyst for archaeology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Destruction and preservation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Depiction of Roman life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New archaeological development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8C333-D1B9-B541-B350-5E7FFE4C5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24076"/>
            <a:ext cx="2703096" cy="139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E79A1-B8A2-CA43-ABED-6848B7B1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04" y="5442820"/>
            <a:ext cx="2703096" cy="139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6225A-AAAE-C24F-A209-19C135AD7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489" y="2486527"/>
            <a:ext cx="3429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2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E854-F808-E74A-8721-F0C7F9A4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0757-57C6-BB4E-B480-D5999B44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220" y="2361293"/>
            <a:ext cx="6094717" cy="3955261"/>
          </a:xfrm>
        </p:spPr>
        <p:txBody>
          <a:bodyPr>
            <a:normAutofit/>
          </a:bodyPr>
          <a:lstStyle/>
          <a:p>
            <a:r>
              <a:rPr lang="en-US" sz="2000" dirty="0"/>
              <a:t>Continued work in Sorrento, Capri, </a:t>
            </a:r>
            <a:r>
              <a:rPr lang="en-US" sz="2000" dirty="0" err="1"/>
              <a:t>Cumas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Military ranks </a:t>
            </a:r>
          </a:p>
          <a:p>
            <a:endParaRPr lang="en-US" sz="2000" dirty="0"/>
          </a:p>
          <a:p>
            <a:r>
              <a:rPr lang="en-US" sz="2000" dirty="0"/>
              <a:t>Disputes –  Johann Joachim Winckelmann, Karl Weber, Francesco de la Vega</a:t>
            </a:r>
          </a:p>
          <a:p>
            <a:endParaRPr lang="en-US" sz="2000" dirty="0"/>
          </a:p>
          <a:p>
            <a:r>
              <a:rPr lang="en-US" sz="2000" dirty="0"/>
              <a:t>Died March 14, 1780 in Naples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850F3-B9DC-E14E-8C72-122AAAF6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04" y="5442820"/>
            <a:ext cx="2703096" cy="139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5931A-6996-7447-B562-A80747FCB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24076"/>
            <a:ext cx="2703096" cy="139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ECC3D-2E54-8345-B120-E081DE990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359" y="2727660"/>
            <a:ext cx="4678768" cy="3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50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B0A2-297A-4143-8216-BE948CCB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104" y="687965"/>
            <a:ext cx="7729728" cy="1188720"/>
          </a:xfrm>
        </p:spPr>
        <p:txBody>
          <a:bodyPr/>
          <a:lstStyle/>
          <a:p>
            <a:r>
              <a:rPr lang="en-US" dirty="0"/>
              <a:t>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4C77-50DF-9E4F-8439-A724F20CA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31" y="2084566"/>
            <a:ext cx="11032957" cy="3922295"/>
          </a:xfrm>
        </p:spPr>
        <p:txBody>
          <a:bodyPr>
            <a:noAutofit/>
          </a:bodyPr>
          <a:lstStyle/>
          <a:p>
            <a:r>
              <a:rPr lang="en-US" sz="2000" dirty="0" err="1"/>
              <a:t>Aragoncurioso</a:t>
            </a:r>
            <a:r>
              <a:rPr lang="en-US" sz="2000" dirty="0"/>
              <a:t>. “Roque </a:t>
            </a:r>
            <a:r>
              <a:rPr lang="en-US" sz="2000" dirty="0" err="1"/>
              <a:t>Joaquín</a:t>
            </a:r>
            <a:r>
              <a:rPr lang="en-US" sz="2000" dirty="0"/>
              <a:t> De Alcubierre, The </a:t>
            </a:r>
            <a:r>
              <a:rPr lang="en-US" sz="2000" dirty="0" err="1"/>
              <a:t>Zaragozano</a:t>
            </a:r>
            <a:r>
              <a:rPr lang="en-US" sz="2000" dirty="0"/>
              <a:t> Who Discovered </a:t>
            </a:r>
            <a:r>
              <a:rPr lang="en-US" sz="2000" dirty="0" err="1"/>
              <a:t>Pomepii</a:t>
            </a:r>
            <a:r>
              <a:rPr lang="en-US" sz="2000" dirty="0"/>
              <a:t>.” </a:t>
            </a:r>
            <a:r>
              <a:rPr lang="en-US" sz="2000" i="1" dirty="0" err="1"/>
              <a:t>Aragoncurioso.Wordpress</a:t>
            </a:r>
            <a:r>
              <a:rPr lang="en-US" sz="2000" dirty="0"/>
              <a:t>, </a:t>
            </a:r>
            <a:r>
              <a:rPr lang="en-US" sz="2000" dirty="0" err="1"/>
              <a:t>Wordpress</a:t>
            </a:r>
            <a:r>
              <a:rPr lang="en-US" sz="2000" dirty="0"/>
              <a:t>, 8 June 2015, </a:t>
            </a:r>
            <a:r>
              <a:rPr lang="en-US" sz="2000" dirty="0" err="1"/>
              <a:t>aragoncurioso.wordpress.com</a:t>
            </a:r>
            <a:r>
              <a:rPr lang="en-US" sz="2000" dirty="0"/>
              <a:t>/2015/06/08/</a:t>
            </a:r>
            <a:r>
              <a:rPr lang="en-US" sz="2000" dirty="0" err="1"/>
              <a:t>roque</a:t>
            </a:r>
            <a:r>
              <a:rPr lang="en-US" sz="2000" dirty="0"/>
              <a:t>-</a:t>
            </a:r>
            <a:r>
              <a:rPr lang="en-US" sz="2000" dirty="0" err="1"/>
              <a:t>joaquin</a:t>
            </a:r>
            <a:r>
              <a:rPr lang="en-US" sz="2000" dirty="0"/>
              <a:t>-de-</a:t>
            </a:r>
            <a:r>
              <a:rPr lang="en-US" sz="2000" dirty="0" err="1"/>
              <a:t>alcubierre</a:t>
            </a:r>
            <a:r>
              <a:rPr lang="en-US" sz="2000" dirty="0"/>
              <a:t>-el-</a:t>
            </a:r>
            <a:r>
              <a:rPr lang="en-US" sz="2000" dirty="0" err="1"/>
              <a:t>zaragozano</a:t>
            </a:r>
            <a:r>
              <a:rPr lang="en-US" sz="2000" dirty="0"/>
              <a:t>-que-</a:t>
            </a:r>
            <a:r>
              <a:rPr lang="en-US" sz="2000" dirty="0" err="1"/>
              <a:t>descubrio</a:t>
            </a:r>
            <a:r>
              <a:rPr lang="en-US" sz="2000" dirty="0"/>
              <a:t>-</a:t>
            </a:r>
            <a:r>
              <a:rPr lang="en-US" sz="2000" dirty="0" err="1"/>
              <a:t>pompeya</a:t>
            </a:r>
            <a:r>
              <a:rPr lang="en-US" sz="2000" dirty="0"/>
              <a:t>/.</a:t>
            </a:r>
          </a:p>
          <a:p>
            <a:r>
              <a:rPr lang="en-US" sz="2000" dirty="0"/>
              <a:t>Leonor,  Alma. “Roque </a:t>
            </a:r>
            <a:r>
              <a:rPr lang="en-US" sz="2000" dirty="0" err="1"/>
              <a:t>Joaquín</a:t>
            </a:r>
            <a:r>
              <a:rPr lang="en-US" sz="2000" dirty="0"/>
              <a:t> De Alcubierre, De Zaragoza a </a:t>
            </a:r>
            <a:r>
              <a:rPr lang="en-US" sz="2000" dirty="0" err="1"/>
              <a:t>Pompeya</a:t>
            </a:r>
            <a:r>
              <a:rPr lang="en-US" sz="2000" dirty="0"/>
              <a:t>.” </a:t>
            </a:r>
            <a:r>
              <a:rPr lang="en-US" sz="2000" i="1" dirty="0" err="1"/>
              <a:t>VAVEL.com</a:t>
            </a:r>
            <a:r>
              <a:rPr lang="en-US" sz="2000" dirty="0"/>
              <a:t>, </a:t>
            </a:r>
            <a:r>
              <a:rPr lang="en-US" sz="2000" dirty="0" err="1"/>
              <a:t>Vavel</a:t>
            </a:r>
            <a:r>
              <a:rPr lang="en-US" sz="2000" dirty="0"/>
              <a:t>, 29 Dec. 2017, </a:t>
            </a:r>
            <a:r>
              <a:rPr lang="en-US" sz="2000" dirty="0" err="1"/>
              <a:t>www.vavel.com</a:t>
            </a:r>
            <a:r>
              <a:rPr lang="en-US" sz="2000" dirty="0"/>
              <a:t>/</a:t>
            </a:r>
            <a:r>
              <a:rPr lang="en-US" sz="2000" dirty="0" err="1"/>
              <a:t>es</a:t>
            </a:r>
            <a:r>
              <a:rPr lang="en-US" sz="2000" dirty="0"/>
              <a:t>/</a:t>
            </a:r>
            <a:r>
              <a:rPr lang="en-US" sz="2000" dirty="0" err="1"/>
              <a:t>historia</a:t>
            </a:r>
            <a:r>
              <a:rPr lang="en-US" sz="2000" dirty="0"/>
              <a:t>/858616-roque-joaquin-de-alcubierre-de-zaragoza-a-pompeya.html.</a:t>
            </a:r>
          </a:p>
          <a:p>
            <a:r>
              <a:rPr lang="en-US" sz="2000" dirty="0" err="1"/>
              <a:t>Parslow</a:t>
            </a:r>
            <a:r>
              <a:rPr lang="en-US" sz="2000" dirty="0"/>
              <a:t>, Christopher Charles. </a:t>
            </a:r>
            <a:r>
              <a:rPr lang="en-US" sz="2000" i="1" dirty="0"/>
              <a:t>Rediscovering Antiquity Karl Weber and the Excavation of Herculaneum, Pompeii, and </a:t>
            </a:r>
            <a:r>
              <a:rPr lang="en-US" sz="2000" i="1" dirty="0" err="1"/>
              <a:t>Stabiae</a:t>
            </a:r>
            <a:r>
              <a:rPr lang="en-US" sz="2000" dirty="0"/>
              <a:t>. </a:t>
            </a:r>
            <a:r>
              <a:rPr lang="en-US" sz="2000" i="1" dirty="0"/>
              <a:t>Rediscovering Antiquity Karl Weber and the Excavation of Herculaneum, Pompeii, and </a:t>
            </a:r>
            <a:r>
              <a:rPr lang="en-US" sz="2000" i="1" dirty="0" err="1"/>
              <a:t>Stabiae</a:t>
            </a:r>
            <a:r>
              <a:rPr lang="en-US" sz="2000" dirty="0"/>
              <a:t>, Cambridge University Press, 2011.</a:t>
            </a:r>
          </a:p>
          <a:p>
            <a:r>
              <a:rPr lang="en-US" sz="2000" dirty="0"/>
              <a:t>“ROQUE JOAQUÍN ALCUBIERRE.” </a:t>
            </a:r>
            <a:r>
              <a:rPr lang="en-US" sz="2000" i="1" dirty="0"/>
              <a:t>Zaragoza </a:t>
            </a:r>
            <a:r>
              <a:rPr lang="en-US" sz="2000" i="1" dirty="0" err="1"/>
              <a:t>Ayuntamiento</a:t>
            </a:r>
            <a:r>
              <a:rPr lang="en-US" sz="2000" i="1" dirty="0"/>
              <a:t> </a:t>
            </a:r>
            <a:r>
              <a:rPr lang="en-US" sz="2000" dirty="0"/>
              <a:t>, 9 Mar. 2006, </a:t>
            </a:r>
            <a:r>
              <a:rPr lang="en-US" sz="2000" dirty="0" err="1"/>
              <a:t>www.zaragoza.es</a:t>
            </a:r>
            <a:r>
              <a:rPr lang="en-US" sz="2000" dirty="0"/>
              <a:t>/ciudad/</a:t>
            </a:r>
            <a:r>
              <a:rPr lang="en-US" sz="2000" dirty="0" err="1"/>
              <a:t>museos</a:t>
            </a:r>
            <a:r>
              <a:rPr lang="en-US" sz="2000" dirty="0"/>
              <a:t>/</a:t>
            </a:r>
            <a:r>
              <a:rPr lang="en-US" sz="2000" dirty="0" err="1"/>
              <a:t>es</a:t>
            </a:r>
            <a:r>
              <a:rPr lang="en-US" sz="2000" dirty="0"/>
              <a:t>/</a:t>
            </a:r>
            <a:r>
              <a:rPr lang="en-US" sz="2000" dirty="0" err="1"/>
              <a:t>chistoria</a:t>
            </a:r>
            <a:r>
              <a:rPr lang="en-US" sz="2000" dirty="0"/>
              <a:t>/</a:t>
            </a:r>
            <a:r>
              <a:rPr lang="en-US" sz="2000" dirty="0" err="1"/>
              <a:t>alcubierre.htm</a:t>
            </a:r>
            <a:r>
              <a:rPr lang="en-US" sz="2000" dirty="0"/>
              <a:t>.</a:t>
            </a:r>
          </a:p>
          <a:p>
            <a:r>
              <a:rPr lang="en-US" sz="2000" dirty="0"/>
              <a:t>Ruiz, Fico. “Roque </a:t>
            </a:r>
            <a:r>
              <a:rPr lang="en-US" sz="2000" dirty="0" err="1"/>
              <a:t>Joaquín</a:t>
            </a:r>
            <a:r>
              <a:rPr lang="en-US" sz="2000" dirty="0"/>
              <a:t> de Alcubierre, El </a:t>
            </a:r>
            <a:r>
              <a:rPr lang="en-US" sz="2000" dirty="0" err="1"/>
              <a:t>Descubridor</a:t>
            </a:r>
            <a:r>
              <a:rPr lang="en-US" sz="2000" dirty="0"/>
              <a:t> de </a:t>
            </a:r>
            <a:r>
              <a:rPr lang="en-US" sz="2000" dirty="0" err="1"/>
              <a:t>Pompeya</a:t>
            </a:r>
            <a:r>
              <a:rPr lang="en-US" sz="2000" dirty="0"/>
              <a:t> y </a:t>
            </a:r>
            <a:r>
              <a:rPr lang="en-US" sz="2000" dirty="0" err="1"/>
              <a:t>Herculano</a:t>
            </a:r>
            <a:r>
              <a:rPr lang="en-US" sz="2000" dirty="0"/>
              <a:t>.” </a:t>
            </a:r>
            <a:r>
              <a:rPr lang="en-US" sz="2000" i="1" dirty="0" err="1"/>
              <a:t>Aragonautas</a:t>
            </a:r>
            <a:r>
              <a:rPr lang="en-US" sz="2000" dirty="0"/>
              <a:t>, Blogger, 1 Jan. 1970, </a:t>
            </a:r>
            <a:r>
              <a:rPr lang="en-US" sz="2000" dirty="0" err="1"/>
              <a:t>aragonautas.blogspot.com</a:t>
            </a:r>
            <a:r>
              <a:rPr lang="en-US" sz="2000" dirty="0"/>
              <a:t>/2013/10/</a:t>
            </a:r>
            <a:r>
              <a:rPr lang="en-US" sz="2000" dirty="0" err="1"/>
              <a:t>roque</a:t>
            </a:r>
            <a:r>
              <a:rPr lang="en-US" sz="2000" dirty="0"/>
              <a:t>-</a:t>
            </a:r>
            <a:r>
              <a:rPr lang="en-US" sz="2000" dirty="0" err="1"/>
              <a:t>joaquin</a:t>
            </a:r>
            <a:r>
              <a:rPr lang="en-US" sz="2000" dirty="0"/>
              <a:t>-de-</a:t>
            </a:r>
            <a:r>
              <a:rPr lang="en-US" sz="2000" dirty="0" err="1"/>
              <a:t>alcubierre</a:t>
            </a:r>
            <a:r>
              <a:rPr lang="en-US" sz="2000" dirty="0"/>
              <a:t>-</a:t>
            </a:r>
            <a:r>
              <a:rPr lang="en-US" sz="2000" dirty="0" err="1"/>
              <a:t>el.html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A7890-B465-1049-AC2C-1B0A472A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4076"/>
            <a:ext cx="2703096" cy="139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345EF4-68BE-844F-9C7A-2CA9596D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904" y="5442820"/>
            <a:ext cx="2703096" cy="139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3523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{CEC5EE9C-958A-8E4A-A8FE-AA10D020342F}tf10001120</Template>
  <TotalTime>3609</TotalTime>
  <Words>231</Words>
  <Application>Microsoft Macintosh PowerPoint</Application>
  <PresentationFormat>Widescreen</PresentationFormat>
  <Paragraphs>70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Roque JoaquÍn de Alcubierre</vt:lpstr>
      <vt:lpstr>Early Life</vt:lpstr>
      <vt:lpstr>Military Life</vt:lpstr>
      <vt:lpstr>Career</vt:lpstr>
      <vt:lpstr>Herculaneum</vt:lpstr>
      <vt:lpstr>Pompeii</vt:lpstr>
      <vt:lpstr>Significance </vt:lpstr>
      <vt:lpstr>Later Life</vt:lpstr>
      <vt:lpstr>Bibliography 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Roque Joaquín de Alcubierre</dc:title>
  <dc:creator>Ava V</dc:creator>
  <cp:lastModifiedBy>Ava V</cp:lastModifiedBy>
  <cp:revision>51</cp:revision>
  <dcterms:created xsi:type="dcterms:W3CDTF">2018-01-28T18:59:21Z</dcterms:created>
  <dcterms:modified xsi:type="dcterms:W3CDTF">2018-02-01T16:59:23Z</dcterms:modified>
</cp:coreProperties>
</file>